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77" r:id="rId9"/>
    <p:sldId id="278" r:id="rId10"/>
    <p:sldId id="279" r:id="rId11"/>
    <p:sldId id="281" r:id="rId12"/>
    <p:sldId id="280" r:id="rId13"/>
    <p:sldId id="273" r:id="rId14"/>
  </p:sldIdLst>
  <p:sldSz cx="18288000" cy="10287000"/>
  <p:notesSz cx="6858000" cy="9144000"/>
  <p:embeddedFontLst>
    <p:embeddedFont>
      <p:font typeface="Chakra Petch" panose="020B0604020202020204" charset="-34"/>
      <p:regular r:id="rId16"/>
      <p:bold r:id="rId17"/>
      <p:italic r:id="rId18"/>
      <p:boldItalic r:id="rId19"/>
    </p:embeddedFont>
    <p:embeddedFont>
      <p:font typeface="Michroma" panose="020B0604020202020204" charset="0"/>
      <p:regular r:id="rId20"/>
    </p:embeddedFont>
    <p:embeddedFont>
      <p:font typeface="Tomorrow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5" autoAdjust="0"/>
    <p:restoredTop sz="93986" autoAdjust="0"/>
  </p:normalViewPr>
  <p:slideViewPr>
    <p:cSldViewPr snapToGrid="0">
      <p:cViewPr varScale="1">
        <p:scale>
          <a:sx n="53" d="100"/>
          <a:sy n="53" d="100"/>
        </p:scale>
        <p:origin x="893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F783698C-ACE0-5E66-3D23-7024DDDC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>
            <a:extLst>
              <a:ext uri="{FF2B5EF4-FFF2-40B4-BE49-F238E27FC236}">
                <a16:creationId xmlns:a16="http://schemas.microsoft.com/office/drawing/2014/main" id="{56FD6864-2C5A-04F0-7E50-EED568D27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>
            <a:extLst>
              <a:ext uri="{FF2B5EF4-FFF2-40B4-BE49-F238E27FC236}">
                <a16:creationId xmlns:a16="http://schemas.microsoft.com/office/drawing/2014/main" id="{9ECC008E-27A1-9956-E124-F0767D6FD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57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4E1A2FE2-28E9-EBA8-1C89-60AFE44B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>
            <a:extLst>
              <a:ext uri="{FF2B5EF4-FFF2-40B4-BE49-F238E27FC236}">
                <a16:creationId xmlns:a16="http://schemas.microsoft.com/office/drawing/2014/main" id="{0DA78FDE-8DAC-ED56-9CB9-B04CEF10E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>
            <a:extLst>
              <a:ext uri="{FF2B5EF4-FFF2-40B4-BE49-F238E27FC236}">
                <a16:creationId xmlns:a16="http://schemas.microsoft.com/office/drawing/2014/main" id="{6572867A-85CE-E572-415D-E172F5F66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89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960D458E-790C-8EE3-01BD-9673224D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>
            <a:extLst>
              <a:ext uri="{FF2B5EF4-FFF2-40B4-BE49-F238E27FC236}">
                <a16:creationId xmlns:a16="http://schemas.microsoft.com/office/drawing/2014/main" id="{800CB892-B473-E8E2-B9D8-1E651BAE9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D7E302D6-822F-DBBF-667A-677BB6013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92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AF95DFF-3958-CFA4-3480-28EC7A88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>
            <a:extLst>
              <a:ext uri="{FF2B5EF4-FFF2-40B4-BE49-F238E27FC236}">
                <a16:creationId xmlns:a16="http://schemas.microsoft.com/office/drawing/2014/main" id="{41B5723D-E09F-2930-FF38-C2B51E3EE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6187EC1B-081F-458A-BA17-78AA8BF2A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19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58485EF0-C2E9-900D-2B43-E1791EEB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>
            <a:extLst>
              <a:ext uri="{FF2B5EF4-FFF2-40B4-BE49-F238E27FC236}">
                <a16:creationId xmlns:a16="http://schemas.microsoft.com/office/drawing/2014/main" id="{C3D1D9CE-42EF-6EC3-A26F-D2A6E3534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>
            <a:extLst>
              <a:ext uri="{FF2B5EF4-FFF2-40B4-BE49-F238E27FC236}">
                <a16:creationId xmlns:a16="http://schemas.microsoft.com/office/drawing/2014/main" id="{90BAA150-E416-261B-FE4D-EE935A1AC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7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E4E035B5-5C46-0779-6A08-F568329E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>
            <a:extLst>
              <a:ext uri="{FF2B5EF4-FFF2-40B4-BE49-F238E27FC236}">
                <a16:creationId xmlns:a16="http://schemas.microsoft.com/office/drawing/2014/main" id="{81F9D113-22CC-BD2A-D6EE-1B5EE3008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>
            <a:extLst>
              <a:ext uri="{FF2B5EF4-FFF2-40B4-BE49-F238E27FC236}">
                <a16:creationId xmlns:a16="http://schemas.microsoft.com/office/drawing/2014/main" id="{4A6B2CD0-D23A-5A08-1D0F-4E77B60CF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7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935398" y="954873"/>
            <a:ext cx="15026804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Orrery Web App </a:t>
            </a:r>
          </a:p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(Real-Time Solar System and NEO Visualization) </a:t>
            </a:r>
            <a:endParaRPr lang="en-US" sz="1050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179232" y="7450007"/>
            <a:ext cx="6044736" cy="10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Presented By: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235DB-A7DD-40FF-56AA-8003DA247584}"/>
              </a:ext>
            </a:extLst>
          </p:cNvPr>
          <p:cNvSpPr/>
          <p:nvPr/>
        </p:nvSpPr>
        <p:spPr>
          <a:xfrm>
            <a:off x="1778400" y="954873"/>
            <a:ext cx="15371002" cy="5165127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6C064BF9-E652-E80A-23FB-28DA34509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>
            <a:extLst>
              <a:ext uri="{FF2B5EF4-FFF2-40B4-BE49-F238E27FC236}">
                <a16:creationId xmlns:a16="http://schemas.microsoft.com/office/drawing/2014/main" id="{34356CD5-3319-5DEF-71E8-2D15E50013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18288000" cy="1028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>
            <a:extLst>
              <a:ext uri="{FF2B5EF4-FFF2-40B4-BE49-F238E27FC236}">
                <a16:creationId xmlns:a16="http://schemas.microsoft.com/office/drawing/2014/main" id="{AF93E189-79D0-0036-4004-ABF5ABB85CF7}"/>
              </a:ext>
            </a:extLst>
          </p:cNvPr>
          <p:cNvSpPr txBox="1"/>
          <p:nvPr/>
        </p:nvSpPr>
        <p:spPr>
          <a:xfrm>
            <a:off x="2255840" y="2794518"/>
            <a:ext cx="63964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Data Integration</a:t>
            </a:r>
            <a:endParaRPr lang="en-US" sz="4000" b="1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</p:txBody>
      </p:sp>
      <p:sp>
        <p:nvSpPr>
          <p:cNvPr id="314" name="Google Shape;314;p29">
            <a:extLst>
              <a:ext uri="{FF2B5EF4-FFF2-40B4-BE49-F238E27FC236}">
                <a16:creationId xmlns:a16="http://schemas.microsoft.com/office/drawing/2014/main" id="{BCEDEE83-A9C2-C1F2-1AE5-9A3362BEA965}"/>
              </a:ext>
            </a:extLst>
          </p:cNvPr>
          <p:cNvSpPr txBox="1"/>
          <p:nvPr/>
        </p:nvSpPr>
        <p:spPr>
          <a:xfrm>
            <a:off x="2031353" y="4610209"/>
            <a:ext cx="639644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Real-time celestial data from external APIs (e.g., NASA NEO API)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Updates planetary and asteroid positions continuously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Ensures the app reflects actual celestial positions</a:t>
            </a:r>
          </a:p>
        </p:txBody>
      </p:sp>
      <p:sp>
        <p:nvSpPr>
          <p:cNvPr id="315" name="Google Shape;315;p29">
            <a:extLst>
              <a:ext uri="{FF2B5EF4-FFF2-40B4-BE49-F238E27FC236}">
                <a16:creationId xmlns:a16="http://schemas.microsoft.com/office/drawing/2014/main" id="{8B6FDA2F-E9EE-FF20-6668-730518A246A0}"/>
              </a:ext>
            </a:extLst>
          </p:cNvPr>
          <p:cNvSpPr txBox="1"/>
          <p:nvPr/>
        </p:nvSpPr>
        <p:spPr>
          <a:xfrm>
            <a:off x="10449317" y="2585230"/>
            <a:ext cx="5833525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User Interface (UI/UX)</a:t>
            </a:r>
            <a:endParaRPr lang="en-US" sz="3600" b="1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</p:txBody>
      </p:sp>
      <p:sp>
        <p:nvSpPr>
          <p:cNvPr id="316" name="Google Shape;316;p29">
            <a:extLst>
              <a:ext uri="{FF2B5EF4-FFF2-40B4-BE49-F238E27FC236}">
                <a16:creationId xmlns:a16="http://schemas.microsoft.com/office/drawing/2014/main" id="{45C67F26-4E97-3542-4474-39BD9F27C705}"/>
              </a:ext>
            </a:extLst>
          </p:cNvPr>
          <p:cNvSpPr txBox="1"/>
          <p:nvPr/>
        </p:nvSpPr>
        <p:spPr>
          <a:xfrm>
            <a:off x="10312516" y="4487098"/>
            <a:ext cx="5833525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Clean, modern design built in Flutter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Cross-platform responsive UI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Designed for educational use: easy to understand</a:t>
            </a:r>
            <a:r>
              <a:rPr lang="en-US" sz="3600" dirty="0"/>
              <a:t>, </a:t>
            </a: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rich in visuals</a:t>
            </a:r>
            <a:endParaRPr lang="en-US" sz="3600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</p:txBody>
      </p:sp>
      <p:sp>
        <p:nvSpPr>
          <p:cNvPr id="2" name="Google Shape;164;p18">
            <a:extLst>
              <a:ext uri="{FF2B5EF4-FFF2-40B4-BE49-F238E27FC236}">
                <a16:creationId xmlns:a16="http://schemas.microsoft.com/office/drawing/2014/main" id="{6A9A2667-5DD5-997B-2F28-5F7E21237B69}"/>
              </a:ext>
            </a:extLst>
          </p:cNvPr>
          <p:cNvSpPr txBox="1"/>
          <p:nvPr/>
        </p:nvSpPr>
        <p:spPr>
          <a:xfrm>
            <a:off x="3687311" y="424829"/>
            <a:ext cx="10266714" cy="30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FEATURES</a:t>
            </a: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B5C91F-5B05-C8AB-C376-B76B9EA2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in/out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 around the solar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planets or asteroids to focus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intuitive exploration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F39984-2281-992D-F3EF-DE231E9F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Clean, modern design built in Flutter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responsive 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educational use: easy to understand, rich in visuals</a:t>
            </a:r>
          </a:p>
        </p:txBody>
      </p:sp>
    </p:spTree>
    <p:extLst>
      <p:ext uri="{BB962C8B-B14F-4D97-AF65-F5344CB8AC3E}">
        <p14:creationId xmlns:p14="http://schemas.microsoft.com/office/powerpoint/2010/main" val="306808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847DBB60-A049-E716-AF69-884F1E4C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>
            <a:extLst>
              <a:ext uri="{FF2B5EF4-FFF2-40B4-BE49-F238E27FC236}">
                <a16:creationId xmlns:a16="http://schemas.microsoft.com/office/drawing/2014/main" id="{F7878879-FE2E-49FF-2173-D694446A58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18288000" cy="10287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18">
            <a:extLst>
              <a:ext uri="{FF2B5EF4-FFF2-40B4-BE49-F238E27FC236}">
                <a16:creationId xmlns:a16="http://schemas.microsoft.com/office/drawing/2014/main" id="{AA094322-5A7A-99D7-C6E6-3754CAB6BBFA}"/>
              </a:ext>
            </a:extLst>
          </p:cNvPr>
          <p:cNvSpPr txBox="1"/>
          <p:nvPr/>
        </p:nvSpPr>
        <p:spPr>
          <a:xfrm>
            <a:off x="3819257" y="341197"/>
            <a:ext cx="10266714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SYSTEM ARCHITECTURE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16F203-895F-6FD7-4816-A5F0F469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in/out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 around the solar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planets or asteroids to focus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intuitive exploration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6D243-BD84-A1EB-D11E-9C6BF6B9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51" y="2004203"/>
            <a:ext cx="12985898" cy="77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4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5C5DD4EA-7C9E-F82C-C5C4-3731BE3D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>
            <a:extLst>
              <a:ext uri="{FF2B5EF4-FFF2-40B4-BE49-F238E27FC236}">
                <a16:creationId xmlns:a16="http://schemas.microsoft.com/office/drawing/2014/main" id="{9FCDCBD4-2613-5EA4-C108-0549F95321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7">
            <a:extLst>
              <a:ext uri="{FF2B5EF4-FFF2-40B4-BE49-F238E27FC236}">
                <a16:creationId xmlns:a16="http://schemas.microsoft.com/office/drawing/2014/main" id="{68DD5A29-0E50-42B6-623C-98F4CE839B04}"/>
              </a:ext>
            </a:extLst>
          </p:cNvPr>
          <p:cNvGrpSpPr/>
          <p:nvPr/>
        </p:nvGrpSpPr>
        <p:grpSpPr>
          <a:xfrm>
            <a:off x="906050" y="526123"/>
            <a:ext cx="9666357" cy="2572987"/>
            <a:chOff x="-32303" y="-132366"/>
            <a:chExt cx="2545872" cy="677659"/>
          </a:xfrm>
        </p:grpSpPr>
        <p:sp>
          <p:nvSpPr>
            <p:cNvPr id="149" name="Google Shape;149;p17">
              <a:extLst>
                <a:ext uri="{FF2B5EF4-FFF2-40B4-BE49-F238E27FC236}">
                  <a16:creationId xmlns:a16="http://schemas.microsoft.com/office/drawing/2014/main" id="{630999F5-5859-734A-F551-158783A47B6A}"/>
                </a:ext>
              </a:extLst>
            </p:cNvPr>
            <p:cNvSpPr/>
            <p:nvPr/>
          </p:nvSpPr>
          <p:spPr>
            <a:xfrm>
              <a:off x="0" y="0"/>
              <a:ext cx="2513569" cy="545293"/>
            </a:xfrm>
            <a:custGeom>
              <a:avLst/>
              <a:gdLst/>
              <a:ahLst/>
              <a:cxnLst/>
              <a:rect l="l" t="t" r="r" b="b"/>
              <a:pathLst>
                <a:path w="2513569" h="545293" extrusionOk="0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>
              <a:extLst>
                <a:ext uri="{FF2B5EF4-FFF2-40B4-BE49-F238E27FC236}">
                  <a16:creationId xmlns:a16="http://schemas.microsoft.com/office/drawing/2014/main" id="{3D7D119F-D565-1F26-D0CE-FBE48C726423}"/>
                </a:ext>
              </a:extLst>
            </p:cNvPr>
            <p:cNvSpPr txBox="1"/>
            <p:nvPr/>
          </p:nvSpPr>
          <p:spPr>
            <a:xfrm>
              <a:off x="-32303" y="-132366"/>
              <a:ext cx="2513569" cy="583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7">
            <a:extLst>
              <a:ext uri="{FF2B5EF4-FFF2-40B4-BE49-F238E27FC236}">
                <a16:creationId xmlns:a16="http://schemas.microsoft.com/office/drawing/2014/main" id="{974DCE60-7657-3C85-5077-E918FDDC9187}"/>
              </a:ext>
            </a:extLst>
          </p:cNvPr>
          <p:cNvSpPr txBox="1"/>
          <p:nvPr/>
        </p:nvSpPr>
        <p:spPr>
          <a:xfrm>
            <a:off x="862639" y="905072"/>
            <a:ext cx="9543707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CONLUSION </a:t>
            </a:r>
            <a:endParaRPr lang="en-US" sz="1200" dirty="0"/>
          </a:p>
        </p:txBody>
      </p:sp>
      <p:cxnSp>
        <p:nvCxnSpPr>
          <p:cNvPr id="152" name="Google Shape;152;p17">
            <a:extLst>
              <a:ext uri="{FF2B5EF4-FFF2-40B4-BE49-F238E27FC236}">
                <a16:creationId xmlns:a16="http://schemas.microsoft.com/office/drawing/2014/main" id="{F8E9140F-8122-5F98-A699-50CB8F462CB6}"/>
              </a:ext>
            </a:extLst>
          </p:cNvPr>
          <p:cNvCxnSpPr/>
          <p:nvPr/>
        </p:nvCxnSpPr>
        <p:spPr>
          <a:xfrm rot="10800000" flipH="1">
            <a:off x="10572437" y="2025805"/>
            <a:ext cx="12252680" cy="1905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53" name="Google Shape;153;p17">
            <a:extLst>
              <a:ext uri="{FF2B5EF4-FFF2-40B4-BE49-F238E27FC236}">
                <a16:creationId xmlns:a16="http://schemas.microsoft.com/office/drawing/2014/main" id="{78C64AB2-BA68-76DC-D8A3-233212DDA7A1}"/>
              </a:ext>
            </a:extLst>
          </p:cNvPr>
          <p:cNvGrpSpPr/>
          <p:nvPr/>
        </p:nvGrpSpPr>
        <p:grpSpPr>
          <a:xfrm>
            <a:off x="200723" y="3041959"/>
            <a:ext cx="17841950" cy="7038727"/>
            <a:chOff x="0" y="-38100"/>
            <a:chExt cx="4274726" cy="1570607"/>
          </a:xfrm>
        </p:grpSpPr>
        <p:sp>
          <p:nvSpPr>
            <p:cNvPr id="154" name="Google Shape;154;p17">
              <a:extLst>
                <a:ext uri="{FF2B5EF4-FFF2-40B4-BE49-F238E27FC236}">
                  <a16:creationId xmlns:a16="http://schemas.microsoft.com/office/drawing/2014/main" id="{6614FF30-2BAF-85D0-CF08-5E9AD1F468B8}"/>
                </a:ext>
              </a:extLst>
            </p:cNvPr>
            <p:cNvSpPr/>
            <p:nvPr/>
          </p:nvSpPr>
          <p:spPr>
            <a:xfrm>
              <a:off x="0" y="0"/>
              <a:ext cx="4274726" cy="1532507"/>
            </a:xfrm>
            <a:custGeom>
              <a:avLst/>
              <a:gdLst/>
              <a:ahLst/>
              <a:cxnLst/>
              <a:rect l="l" t="t" r="r" b="b"/>
              <a:pathLst>
                <a:path w="4274726" h="153250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5" name="Google Shape;155;p17">
              <a:extLst>
                <a:ext uri="{FF2B5EF4-FFF2-40B4-BE49-F238E27FC236}">
                  <a16:creationId xmlns:a16="http://schemas.microsoft.com/office/drawing/2014/main" id="{6306928F-59E0-1E48-F927-A02F3133CA93}"/>
                </a:ext>
              </a:extLst>
            </p:cNvPr>
            <p:cNvSpPr txBox="1"/>
            <p:nvPr/>
          </p:nvSpPr>
          <p:spPr>
            <a:xfrm>
              <a:off x="0" y="-38100"/>
              <a:ext cx="4274726" cy="1570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54CFED-2F51-A3EE-B1BA-E1FFC444C77F}"/>
              </a:ext>
            </a:extLst>
          </p:cNvPr>
          <p:cNvSpPr txBox="1"/>
          <p:nvPr/>
        </p:nvSpPr>
        <p:spPr>
          <a:xfrm>
            <a:off x="644836" y="3867338"/>
            <a:ext cx="829491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Our project delivers a real-time, interactive web application that visualizes the solar system and Near-Earth Objects using live data from NASA APIs. By integrating Flutter for the frontend, Node.js for the backend, and Firebase for authentication and data management, we created a secure, user-friendly educational platform. </a:t>
            </a:r>
            <a:endParaRPr lang="en-US" sz="2000" dirty="0">
              <a:solidFill>
                <a:schemeClr val="bg1"/>
              </a:solidFill>
              <a:latin typeface="Chakra Petch" panose="020B0604020202020204" charset="-34"/>
              <a:cs typeface="Chakra Petch" panose="020B060402020202020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C1B42-D9EE-7247-15B8-E2068677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502463"/>
            <a:ext cx="8698302" cy="3838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1AE59-EE60-5B61-D4B8-5870996B7FD5}"/>
              </a:ext>
            </a:extLst>
          </p:cNvPr>
          <p:cNvSpPr txBox="1"/>
          <p:nvPr/>
        </p:nvSpPr>
        <p:spPr>
          <a:xfrm>
            <a:off x="644836" y="7630514"/>
            <a:ext cx="167575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The application enhances user engagement and understanding of celestial movements, laying the groundwork for future expansions such as mobile access, VR integration, and advanced features.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1753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 txBox="1"/>
          <p:nvPr/>
        </p:nvSpPr>
        <p:spPr>
          <a:xfrm>
            <a:off x="1028700" y="2780037"/>
            <a:ext cx="16230600" cy="14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727308" y="716404"/>
            <a:ext cx="16833384" cy="8854191"/>
            <a:chOff x="-2683" y="-38100"/>
            <a:chExt cx="4433484" cy="2331968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4430801" cy="2293868"/>
            </a:xfrm>
            <a:custGeom>
              <a:avLst/>
              <a:gdLst/>
              <a:ahLst/>
              <a:cxnLst/>
              <a:rect l="l" t="t" r="r" b="b"/>
              <a:pathLst>
                <a:path w="4430801" h="2293868" extrusionOk="0">
                  <a:moveTo>
                    <a:pt x="0" y="0"/>
                  </a:moveTo>
                  <a:lnTo>
                    <a:pt x="4430801" y="0"/>
                  </a:lnTo>
                  <a:lnTo>
                    <a:pt x="4430801" y="2293868"/>
                  </a:lnTo>
                  <a:lnTo>
                    <a:pt x="0" y="2293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-2683" y="-38100"/>
              <a:ext cx="4430801" cy="23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2862661" y="1976708"/>
            <a:ext cx="1256267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TABLE OF CONTENTS</a:t>
            </a:r>
            <a:endParaRPr sz="1050"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565862" y="6952002"/>
            <a:ext cx="28812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INTRODUCTION</a:t>
            </a:r>
            <a:endParaRPr sz="105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3447156" y="6976582"/>
            <a:ext cx="305706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PROBLEM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STATEMENT</a:t>
            </a:r>
            <a:endParaRPr sz="1050" dirty="0"/>
          </a:p>
        </p:txBody>
      </p:sp>
      <p:cxnSp>
        <p:nvCxnSpPr>
          <p:cNvPr id="122" name="Google Shape;122;p15"/>
          <p:cNvCxnSpPr>
            <a:cxnSpLocks/>
          </p:cNvCxnSpPr>
          <p:nvPr/>
        </p:nvCxnSpPr>
        <p:spPr>
          <a:xfrm>
            <a:off x="2621280" y="5808824"/>
            <a:ext cx="13233316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061904" y="4715686"/>
            <a:ext cx="1889243" cy="1889243"/>
            <a:chOff x="0" y="0"/>
            <a:chExt cx="812800" cy="812800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76243" y="19098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01</a:t>
              </a:r>
              <a:endParaRPr dirty="0"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4004541" y="4715681"/>
            <a:ext cx="1889243" cy="1889243"/>
            <a:chOff x="0" y="0"/>
            <a:chExt cx="812800" cy="812800"/>
          </a:xfrm>
        </p:grpSpPr>
        <p:sp>
          <p:nvSpPr>
            <p:cNvPr id="127" name="Google Shape;127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76200" y="7431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02</a:t>
              </a:r>
              <a:endParaRPr dirty="0"/>
            </a:p>
          </p:txBody>
        </p:sp>
      </p:grpSp>
      <p:grpSp>
        <p:nvGrpSpPr>
          <p:cNvPr id="129" name="Google Shape;129;p15"/>
          <p:cNvGrpSpPr/>
          <p:nvPr/>
        </p:nvGrpSpPr>
        <p:grpSpPr>
          <a:xfrm>
            <a:off x="6952814" y="4734738"/>
            <a:ext cx="1889243" cy="1889243"/>
            <a:chOff x="0" y="0"/>
            <a:chExt cx="812800" cy="812800"/>
          </a:xfrm>
        </p:grpSpPr>
        <p:sp>
          <p:nvSpPr>
            <p:cNvPr id="130" name="Google Shape;13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76250" y="4163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03</a:t>
              </a:r>
              <a:endParaRPr dirty="0"/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9650221" y="4769753"/>
            <a:ext cx="1889243" cy="1889243"/>
            <a:chOff x="0" y="0"/>
            <a:chExt cx="812800" cy="812800"/>
          </a:xfrm>
        </p:grpSpPr>
        <p:sp>
          <p:nvSpPr>
            <p:cNvPr id="133" name="Google Shape;13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76200" y="23136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04</a:t>
              </a:r>
              <a:endParaRPr dirty="0"/>
            </a:p>
          </p:txBody>
        </p:sp>
      </p:grpSp>
      <p:grpSp>
        <p:nvGrpSpPr>
          <p:cNvPr id="6" name="Google Shape;123;p15">
            <a:extLst>
              <a:ext uri="{FF2B5EF4-FFF2-40B4-BE49-F238E27FC236}">
                <a16:creationId xmlns:a16="http://schemas.microsoft.com/office/drawing/2014/main" id="{59641331-111D-02F6-302E-350D494B00A5}"/>
              </a:ext>
            </a:extLst>
          </p:cNvPr>
          <p:cNvGrpSpPr/>
          <p:nvPr/>
        </p:nvGrpSpPr>
        <p:grpSpPr>
          <a:xfrm>
            <a:off x="12663800" y="4812933"/>
            <a:ext cx="1889243" cy="1911661"/>
            <a:chOff x="0" y="0"/>
            <a:chExt cx="812800" cy="822445"/>
          </a:xfrm>
        </p:grpSpPr>
        <p:sp>
          <p:nvSpPr>
            <p:cNvPr id="7" name="Google Shape;124;p15">
              <a:extLst>
                <a:ext uri="{FF2B5EF4-FFF2-40B4-BE49-F238E27FC236}">
                  <a16:creationId xmlns:a16="http://schemas.microsoft.com/office/drawing/2014/main" id="{96958D73-6646-6862-54E5-FE0095A8F8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;p15">
              <a:extLst>
                <a:ext uri="{FF2B5EF4-FFF2-40B4-BE49-F238E27FC236}">
                  <a16:creationId xmlns:a16="http://schemas.microsoft.com/office/drawing/2014/main" id="{EEDAEFC7-F10F-30EF-E97E-DBC7771A2698}"/>
                </a:ext>
              </a:extLst>
            </p:cNvPr>
            <p:cNvSpPr txBox="1"/>
            <p:nvPr/>
          </p:nvSpPr>
          <p:spPr>
            <a:xfrm>
              <a:off x="76243" y="47845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05</a:t>
              </a:r>
              <a:endParaRPr dirty="0"/>
            </a:p>
          </p:txBody>
        </p:sp>
      </p:grpSp>
      <p:grpSp>
        <p:nvGrpSpPr>
          <p:cNvPr id="9" name="Google Shape;123;p15">
            <a:extLst>
              <a:ext uri="{FF2B5EF4-FFF2-40B4-BE49-F238E27FC236}">
                <a16:creationId xmlns:a16="http://schemas.microsoft.com/office/drawing/2014/main" id="{CB2E8944-42D3-5352-B542-FB7DB41ABD9D}"/>
              </a:ext>
            </a:extLst>
          </p:cNvPr>
          <p:cNvGrpSpPr/>
          <p:nvPr/>
        </p:nvGrpSpPr>
        <p:grpSpPr>
          <a:xfrm>
            <a:off x="15538324" y="4721016"/>
            <a:ext cx="1889243" cy="1889243"/>
            <a:chOff x="0" y="0"/>
            <a:chExt cx="812800" cy="812800"/>
          </a:xfrm>
        </p:grpSpPr>
        <p:sp>
          <p:nvSpPr>
            <p:cNvPr id="10" name="Google Shape;124;p15">
              <a:extLst>
                <a:ext uri="{FF2B5EF4-FFF2-40B4-BE49-F238E27FC236}">
                  <a16:creationId xmlns:a16="http://schemas.microsoft.com/office/drawing/2014/main" id="{A88B949B-1B80-DFF5-EF0D-A83E589A76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 cmpd="sng">
              <a:solidFill>
                <a:srgbClr val="FFFFFF"/>
              </a:solidFill>
              <a:prstDash val="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;p15">
              <a:extLst>
                <a:ext uri="{FF2B5EF4-FFF2-40B4-BE49-F238E27FC236}">
                  <a16:creationId xmlns:a16="http://schemas.microsoft.com/office/drawing/2014/main" id="{C291375A-3878-F5A0-CB3E-DD4F67387298}"/>
                </a:ext>
              </a:extLst>
            </p:cNvPr>
            <p:cNvSpPr txBox="1"/>
            <p:nvPr/>
          </p:nvSpPr>
          <p:spPr>
            <a:xfrm>
              <a:off x="76243" y="19098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06</a:t>
              </a:r>
              <a:endParaRPr dirty="0"/>
            </a:p>
          </p:txBody>
        </p:sp>
      </p:grpSp>
      <p:sp>
        <p:nvSpPr>
          <p:cNvPr id="14" name="Google Shape;119;p15">
            <a:extLst>
              <a:ext uri="{FF2B5EF4-FFF2-40B4-BE49-F238E27FC236}">
                <a16:creationId xmlns:a16="http://schemas.microsoft.com/office/drawing/2014/main" id="{B06FCE25-3E10-08F3-1F0F-830DE93BC8BB}"/>
              </a:ext>
            </a:extLst>
          </p:cNvPr>
          <p:cNvSpPr txBox="1"/>
          <p:nvPr/>
        </p:nvSpPr>
        <p:spPr>
          <a:xfrm>
            <a:off x="6631876" y="6952002"/>
            <a:ext cx="281194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PROPOSED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SOLUTION</a:t>
            </a:r>
            <a:endParaRPr sz="1050" dirty="0"/>
          </a:p>
        </p:txBody>
      </p:sp>
      <p:sp>
        <p:nvSpPr>
          <p:cNvPr id="15" name="Google Shape;119;p15">
            <a:extLst>
              <a:ext uri="{FF2B5EF4-FFF2-40B4-BE49-F238E27FC236}">
                <a16:creationId xmlns:a16="http://schemas.microsoft.com/office/drawing/2014/main" id="{6AC5435C-D75D-9769-35CB-6A1926D46F70}"/>
              </a:ext>
            </a:extLst>
          </p:cNvPr>
          <p:cNvSpPr txBox="1"/>
          <p:nvPr/>
        </p:nvSpPr>
        <p:spPr>
          <a:xfrm>
            <a:off x="12383416" y="6983516"/>
            <a:ext cx="24499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FEATURES</a:t>
            </a:r>
            <a:endParaRPr sz="1050" dirty="0"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F58F4D6F-BD21-711C-9864-C42C44ACE74C}"/>
              </a:ext>
            </a:extLst>
          </p:cNvPr>
          <p:cNvSpPr txBox="1"/>
          <p:nvPr/>
        </p:nvSpPr>
        <p:spPr>
          <a:xfrm>
            <a:off x="9411508" y="6976581"/>
            <a:ext cx="24499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SCOPE</a:t>
            </a:r>
            <a:endParaRPr sz="1050" dirty="0"/>
          </a:p>
        </p:txBody>
      </p:sp>
      <p:sp>
        <p:nvSpPr>
          <p:cNvPr id="18" name="Google Shape;119;p15">
            <a:extLst>
              <a:ext uri="{FF2B5EF4-FFF2-40B4-BE49-F238E27FC236}">
                <a16:creationId xmlns:a16="http://schemas.microsoft.com/office/drawing/2014/main" id="{02054F0E-8869-5BD5-4A64-9607A7942381}"/>
              </a:ext>
            </a:extLst>
          </p:cNvPr>
          <p:cNvSpPr txBox="1"/>
          <p:nvPr/>
        </p:nvSpPr>
        <p:spPr>
          <a:xfrm>
            <a:off x="15334276" y="6983516"/>
            <a:ext cx="24499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7"/>
          <p:cNvGrpSpPr/>
          <p:nvPr/>
        </p:nvGrpSpPr>
        <p:grpSpPr>
          <a:xfrm>
            <a:off x="1028700" y="884039"/>
            <a:ext cx="9543707" cy="2215071"/>
            <a:chOff x="0" y="-38100"/>
            <a:chExt cx="2513569" cy="583393"/>
          </a:xfrm>
        </p:grpSpPr>
        <p:sp>
          <p:nvSpPr>
            <p:cNvPr id="149" name="Google Shape;149;p17"/>
            <p:cNvSpPr/>
            <p:nvPr/>
          </p:nvSpPr>
          <p:spPr>
            <a:xfrm>
              <a:off x="0" y="0"/>
              <a:ext cx="2513569" cy="545293"/>
            </a:xfrm>
            <a:custGeom>
              <a:avLst/>
              <a:gdLst/>
              <a:ahLst/>
              <a:cxnLst/>
              <a:rect l="l" t="t" r="r" b="b"/>
              <a:pathLst>
                <a:path w="2513569" h="545293" extrusionOk="0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0" y="-38100"/>
              <a:ext cx="2513569" cy="583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7"/>
          <p:cNvSpPr txBox="1"/>
          <p:nvPr/>
        </p:nvSpPr>
        <p:spPr>
          <a:xfrm>
            <a:off x="1028670" y="928712"/>
            <a:ext cx="9543707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INTRODUCTION</a:t>
            </a:r>
            <a:endParaRPr sz="1200" dirty="0"/>
          </a:p>
        </p:txBody>
      </p:sp>
      <p:cxnSp>
        <p:nvCxnSpPr>
          <p:cNvPr id="152" name="Google Shape;152;p17"/>
          <p:cNvCxnSpPr/>
          <p:nvPr/>
        </p:nvCxnSpPr>
        <p:spPr>
          <a:xfrm rot="10800000" flipH="1">
            <a:off x="10572437" y="2025805"/>
            <a:ext cx="12252680" cy="1905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53" name="Google Shape;153;p17"/>
          <p:cNvGrpSpPr/>
          <p:nvPr/>
        </p:nvGrpSpPr>
        <p:grpSpPr>
          <a:xfrm>
            <a:off x="200723" y="3041959"/>
            <a:ext cx="17841950" cy="7038727"/>
            <a:chOff x="0" y="-38100"/>
            <a:chExt cx="4274726" cy="1570607"/>
          </a:xfrm>
        </p:grpSpPr>
        <p:sp>
          <p:nvSpPr>
            <p:cNvPr id="154" name="Google Shape;154;p17"/>
            <p:cNvSpPr/>
            <p:nvPr/>
          </p:nvSpPr>
          <p:spPr>
            <a:xfrm>
              <a:off x="0" y="0"/>
              <a:ext cx="4274726" cy="1532507"/>
            </a:xfrm>
            <a:custGeom>
              <a:avLst/>
              <a:gdLst/>
              <a:ahLst/>
              <a:cxnLst/>
              <a:rect l="l" t="t" r="r" b="b"/>
              <a:pathLst>
                <a:path w="4274726" h="153250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5" name="Google Shape;155;p17"/>
            <p:cNvSpPr txBox="1"/>
            <p:nvPr/>
          </p:nvSpPr>
          <p:spPr>
            <a:xfrm>
              <a:off x="0" y="-38100"/>
              <a:ext cx="4274726" cy="1570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F46897D1-AC73-AF93-E8E3-29D0B617C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Astronomy has intrigued humans for centuries.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tools enable dynamic simulation of the solar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project creates an interactive orrery web app for real-time celestial visualization.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27786-99E0-4382-2278-4A6E7D0197FE}"/>
              </a:ext>
            </a:extLst>
          </p:cNvPr>
          <p:cNvSpPr txBox="1"/>
          <p:nvPr/>
        </p:nvSpPr>
        <p:spPr>
          <a:xfrm>
            <a:off x="888896" y="4075999"/>
            <a:ext cx="78374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Human fascination with space dates back centuries.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Astronomy helps us understand our place in the universe.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Traditionally, space learning tools are static or outdated.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Our goal: Build an </a:t>
            </a:r>
            <a:r>
              <a:rPr lang="en-US" sz="28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interactive, real-time solar system simulation</a:t>
            </a: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 accessible via the web.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Allows users to explore planets, asteroids, and NEOs dynamically.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40943-28F9-455E-F7E1-928C1C94F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723" y="3848004"/>
            <a:ext cx="8341111" cy="50766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7750497F-F2AB-9B5A-9258-610CB7CF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>
            <a:extLst>
              <a:ext uri="{FF2B5EF4-FFF2-40B4-BE49-F238E27FC236}">
                <a16:creationId xmlns:a16="http://schemas.microsoft.com/office/drawing/2014/main" id="{6F00E656-25D6-78E8-F4E6-AE16764EA7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BD14D-C4B7-DD88-2BF1-3BD7638F12B2}"/>
              </a:ext>
            </a:extLst>
          </p:cNvPr>
          <p:cNvSpPr txBox="1"/>
          <p:nvPr/>
        </p:nvSpPr>
        <p:spPr>
          <a:xfrm>
            <a:off x="1490400" y="1315485"/>
            <a:ext cx="15537600" cy="781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5400" b="1" dirty="0">
                <a:solidFill>
                  <a:schemeClr val="bg1"/>
                </a:solidFill>
              </a:rPr>
              <a:t>OVERVIEW: Interactive 2D Orrery Web App</a:t>
            </a:r>
          </a:p>
          <a:p>
            <a:pPr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Purpose: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 2D web app that visualizes the solar system and Near-Earth Objects (NEOs) in real-time.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Key Features: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Displays orbits and movements of planets, asteroids, and comets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Real-time data fetched from </a:t>
            </a:r>
            <a:r>
              <a:rPr lang="en-US" sz="2800" b="1" dirty="0">
                <a:solidFill>
                  <a:schemeClr val="bg1"/>
                </a:solidFill>
              </a:rPr>
              <a:t>NASA APIs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Interactive and educational experience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Technology: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Powered by NASA's live data for accuracy and up-to-date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Users can zoom, navigate, and explore different celestial bodies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User Experience: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Intuitive interface for switching 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Enhances understanding of solar system dynamics and asteroid behavior</a:t>
            </a:r>
          </a:p>
        </p:txBody>
      </p:sp>
    </p:spTree>
    <p:extLst>
      <p:ext uri="{BB962C8B-B14F-4D97-AF65-F5344CB8AC3E}">
        <p14:creationId xmlns:p14="http://schemas.microsoft.com/office/powerpoint/2010/main" val="298346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8"/>
          <p:cNvGrpSpPr/>
          <p:nvPr/>
        </p:nvGrpSpPr>
        <p:grpSpPr>
          <a:xfrm>
            <a:off x="1028700" y="2653146"/>
            <a:ext cx="10266715" cy="6869334"/>
            <a:chOff x="0" y="-38100"/>
            <a:chExt cx="2703991" cy="1809207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2703991" cy="1771107"/>
            </a:xfrm>
            <a:custGeom>
              <a:avLst/>
              <a:gdLst/>
              <a:ahLst/>
              <a:cxnLst/>
              <a:rect l="l" t="t" r="r" b="b"/>
              <a:pathLst>
                <a:path w="2703991" h="1771107" extrusionOk="0">
                  <a:moveTo>
                    <a:pt x="0" y="0"/>
                  </a:moveTo>
                  <a:lnTo>
                    <a:pt x="2703991" y="0"/>
                  </a:lnTo>
                  <a:lnTo>
                    <a:pt x="2703991" y="1771107"/>
                  </a:lnTo>
                  <a:lnTo>
                    <a:pt x="0" y="177110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163" name="Google Shape;163;p18"/>
            <p:cNvSpPr txBox="1"/>
            <p:nvPr/>
          </p:nvSpPr>
          <p:spPr>
            <a:xfrm>
              <a:off x="0" y="-38100"/>
              <a:ext cx="2703991" cy="1809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8"/>
          <p:cNvSpPr txBox="1"/>
          <p:nvPr/>
        </p:nvSpPr>
        <p:spPr>
          <a:xfrm>
            <a:off x="2792011" y="1217563"/>
            <a:ext cx="10266714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</a:t>
            </a:r>
            <a:r>
              <a:rPr lang="en-US" sz="6999" b="0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ROBLEM STATEMENT</a:t>
            </a:r>
            <a:endParaRPr dirty="0"/>
          </a:p>
        </p:txBody>
      </p:sp>
      <p:sp>
        <p:nvSpPr>
          <p:cNvPr id="165" name="Google Shape;165;p18"/>
          <p:cNvSpPr txBox="1"/>
          <p:nvPr/>
        </p:nvSpPr>
        <p:spPr>
          <a:xfrm>
            <a:off x="6753053" y="3299284"/>
            <a:ext cx="71808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Many solar system visualizations are: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Static and non-interactive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Not updated with real-time data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Lacking educational usability</a:t>
            </a:r>
          </a:p>
        </p:txBody>
      </p:sp>
      <p:sp>
        <p:nvSpPr>
          <p:cNvPr id="167" name="Google Shape;167;p18"/>
          <p:cNvSpPr txBox="1"/>
          <p:nvPr/>
        </p:nvSpPr>
        <p:spPr>
          <a:xfrm>
            <a:off x="5435453" y="5596641"/>
            <a:ext cx="6585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There's a gap in tools that blend interactivity, live data, and user accessibility.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Need for a platform that makes space exploration engaging, current, and easy to use.</a:t>
            </a: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8725" y="828925"/>
            <a:ext cx="5238075" cy="525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2" y="4281391"/>
            <a:ext cx="5238076" cy="525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6" y="632175"/>
            <a:ext cx="5809274" cy="559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5418893" y="3773994"/>
            <a:ext cx="7450214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buNone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A </a:t>
            </a:r>
            <a:r>
              <a:rPr lang="en-US" sz="28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web application</a:t>
            </a: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 that: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Offers real-time, interactive solar system visualization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Integrates live data for planetary and asteroid positions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Enables user authentication and personalization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Uses modern tools like Firebase, Flutter, and Node.js</a:t>
            </a:r>
          </a:p>
        </p:txBody>
      </p:sp>
      <p:sp>
        <p:nvSpPr>
          <p:cNvPr id="178" name="Google Shape;178;p19"/>
          <p:cNvSpPr txBox="1"/>
          <p:nvPr/>
        </p:nvSpPr>
        <p:spPr>
          <a:xfrm>
            <a:off x="5839440" y="1355528"/>
            <a:ext cx="10314960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</a:t>
            </a:r>
            <a:r>
              <a:rPr lang="en-US" sz="6999" b="0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ROPOSED SOLUTION </a:t>
            </a:r>
            <a:endParaRPr dirty="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8965" y="4269075"/>
            <a:ext cx="5238075" cy="525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035" y="3523262"/>
            <a:ext cx="6430976" cy="63168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1362343" y="2855679"/>
            <a:ext cx="11168742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This project aims to build a real-time, web-based application that visualizes the solar system and Near-Earth Objects using live data. It includes an interactive Flutter orrery, Firebase authentication, Firestore for data storage, and a Node.js backend for API integration. The system will be containerized using Docker. Advanced simulations, mobile versions, and social features are not included</a:t>
            </a:r>
            <a:r>
              <a:rPr lang="en-US" sz="4000" dirty="0"/>
              <a:t>.</a:t>
            </a:r>
            <a:endParaRPr lang="en-US" sz="3200" dirty="0"/>
          </a:p>
        </p:txBody>
      </p:sp>
      <p:sp>
        <p:nvSpPr>
          <p:cNvPr id="199" name="Google Shape;199;p21"/>
          <p:cNvSpPr txBox="1"/>
          <p:nvPr/>
        </p:nvSpPr>
        <p:spPr>
          <a:xfrm>
            <a:off x="3644095" y="977995"/>
            <a:ext cx="4390690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SCOPE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2DAC7F09-A1CA-C7D2-B411-3B322A55B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>
            <a:extLst>
              <a:ext uri="{FF2B5EF4-FFF2-40B4-BE49-F238E27FC236}">
                <a16:creationId xmlns:a16="http://schemas.microsoft.com/office/drawing/2014/main" id="{D83B4EA6-8710-B05C-228E-2DA13B493B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18288000" cy="1028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>
            <a:extLst>
              <a:ext uri="{FF2B5EF4-FFF2-40B4-BE49-F238E27FC236}">
                <a16:creationId xmlns:a16="http://schemas.microsoft.com/office/drawing/2014/main" id="{B19271EC-52FD-3353-D0DC-3CDEFA2F1491}"/>
              </a:ext>
            </a:extLst>
          </p:cNvPr>
          <p:cNvSpPr txBox="1"/>
          <p:nvPr/>
        </p:nvSpPr>
        <p:spPr>
          <a:xfrm>
            <a:off x="1564640" y="2246029"/>
            <a:ext cx="639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Real-Time Visualization</a:t>
            </a:r>
          </a:p>
        </p:txBody>
      </p:sp>
      <p:sp>
        <p:nvSpPr>
          <p:cNvPr id="314" name="Google Shape;314;p29">
            <a:extLst>
              <a:ext uri="{FF2B5EF4-FFF2-40B4-BE49-F238E27FC236}">
                <a16:creationId xmlns:a16="http://schemas.microsoft.com/office/drawing/2014/main" id="{9659CF25-323D-246A-C7C3-2D03940D380C}"/>
              </a:ext>
            </a:extLst>
          </p:cNvPr>
          <p:cNvSpPr txBox="1"/>
          <p:nvPr/>
        </p:nvSpPr>
        <p:spPr>
          <a:xfrm>
            <a:off x="1564639" y="3623142"/>
            <a:ext cx="6396445" cy="34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hakra Petch" panose="020B0604020202020204" charset="-34"/>
                <a:ea typeface="Tomorrow"/>
                <a:cs typeface="Chakra Petch" panose="020B0604020202020204" charset="-34"/>
                <a:sym typeface="Tomorrow"/>
              </a:rPr>
              <a:t>Dynamic orrery model that updates positions of planets and NEOs in real time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hakra Petch" panose="020B0604020202020204" charset="-34"/>
                <a:ea typeface="Tomorrow"/>
                <a:cs typeface="Chakra Petch" panose="020B0604020202020204" charset="-34"/>
                <a:sym typeface="Tomorrow"/>
              </a:rPr>
              <a:t>Accurate orbital paths visualized through API data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hakra Petch" panose="020B0604020202020204" charset="-34"/>
                <a:ea typeface="Tomorrow"/>
                <a:cs typeface="Chakra Petch" panose="020B0604020202020204" charset="-34"/>
                <a:sym typeface="Tomorrow"/>
              </a:rPr>
              <a:t>Helps users see the current state of the solar system.</a:t>
            </a:r>
            <a:endParaRPr lang="en-US" sz="2800" dirty="0">
              <a:latin typeface="Chakra Petch" panose="020B0604020202020204" charset="-34"/>
              <a:cs typeface="Chakra Petch" panose="020B0604020202020204" charset="-34"/>
            </a:endParaRPr>
          </a:p>
        </p:txBody>
      </p:sp>
      <p:sp>
        <p:nvSpPr>
          <p:cNvPr id="315" name="Google Shape;315;p29">
            <a:extLst>
              <a:ext uri="{FF2B5EF4-FFF2-40B4-BE49-F238E27FC236}">
                <a16:creationId xmlns:a16="http://schemas.microsoft.com/office/drawing/2014/main" id="{0081D794-3D92-22C0-AA37-1BF21D46C0C4}"/>
              </a:ext>
            </a:extLst>
          </p:cNvPr>
          <p:cNvSpPr txBox="1"/>
          <p:nvPr/>
        </p:nvSpPr>
        <p:spPr>
          <a:xfrm>
            <a:off x="10326917" y="1983433"/>
            <a:ext cx="5833525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Interactive Model</a:t>
            </a:r>
            <a:endParaRPr lang="en-US" sz="4400" b="1" dirty="0"/>
          </a:p>
        </p:txBody>
      </p:sp>
      <p:sp>
        <p:nvSpPr>
          <p:cNvPr id="316" name="Google Shape;316;p29">
            <a:extLst>
              <a:ext uri="{FF2B5EF4-FFF2-40B4-BE49-F238E27FC236}">
                <a16:creationId xmlns:a16="http://schemas.microsoft.com/office/drawing/2014/main" id="{2260351D-752A-28AF-3A35-4CCC93C8BE6A}"/>
              </a:ext>
            </a:extLst>
          </p:cNvPr>
          <p:cNvSpPr txBox="1"/>
          <p:nvPr/>
        </p:nvSpPr>
        <p:spPr>
          <a:xfrm>
            <a:off x="11191842" y="3623142"/>
            <a:ext cx="49686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Users can: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Zoom in/out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Pan around the solar system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Select planets or asteroids to focus on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Designed for intuitive exploration</a:t>
            </a:r>
          </a:p>
        </p:txBody>
      </p:sp>
      <p:sp>
        <p:nvSpPr>
          <p:cNvPr id="2" name="Google Shape;164;p18">
            <a:extLst>
              <a:ext uri="{FF2B5EF4-FFF2-40B4-BE49-F238E27FC236}">
                <a16:creationId xmlns:a16="http://schemas.microsoft.com/office/drawing/2014/main" id="{7844CA31-B0B8-1107-7712-F73AFD620086}"/>
              </a:ext>
            </a:extLst>
          </p:cNvPr>
          <p:cNvSpPr txBox="1"/>
          <p:nvPr/>
        </p:nvSpPr>
        <p:spPr>
          <a:xfrm>
            <a:off x="3572111" y="474745"/>
            <a:ext cx="10266714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FEATURES 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60AE3A-5CBB-4DC5-43D2-DBAFCE3BF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in/out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 around the solar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planets or asteroids to focus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intuitive exploration</a:t>
            </a:r>
          </a:p>
        </p:txBody>
      </p:sp>
    </p:spTree>
    <p:extLst>
      <p:ext uri="{BB962C8B-B14F-4D97-AF65-F5344CB8AC3E}">
        <p14:creationId xmlns:p14="http://schemas.microsoft.com/office/powerpoint/2010/main" val="217805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2D2EC006-9191-C3C5-B123-BCB3D92B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>
            <a:extLst>
              <a:ext uri="{FF2B5EF4-FFF2-40B4-BE49-F238E27FC236}">
                <a16:creationId xmlns:a16="http://schemas.microsoft.com/office/drawing/2014/main" id="{7769A9D2-CBF1-8EDE-08C6-907821BE9D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18288000" cy="1028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>
            <a:extLst>
              <a:ext uri="{FF2B5EF4-FFF2-40B4-BE49-F238E27FC236}">
                <a16:creationId xmlns:a16="http://schemas.microsoft.com/office/drawing/2014/main" id="{237762F5-A350-479D-8CD3-5305801ECFBA}"/>
              </a:ext>
            </a:extLst>
          </p:cNvPr>
          <p:cNvSpPr txBox="1"/>
          <p:nvPr/>
        </p:nvSpPr>
        <p:spPr>
          <a:xfrm>
            <a:off x="1564640" y="2246029"/>
            <a:ext cx="639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User Authentication</a:t>
            </a:r>
          </a:p>
        </p:txBody>
      </p:sp>
      <p:sp>
        <p:nvSpPr>
          <p:cNvPr id="314" name="Google Shape;314;p29">
            <a:extLst>
              <a:ext uri="{FF2B5EF4-FFF2-40B4-BE49-F238E27FC236}">
                <a16:creationId xmlns:a16="http://schemas.microsoft.com/office/drawing/2014/main" id="{27FF1879-F4D7-586C-B828-345CBFA41927}"/>
              </a:ext>
            </a:extLst>
          </p:cNvPr>
          <p:cNvSpPr txBox="1"/>
          <p:nvPr/>
        </p:nvSpPr>
        <p:spPr>
          <a:xfrm>
            <a:off x="996611" y="4171456"/>
            <a:ext cx="986818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Secure login system using Firebase Authentication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Enables users to:</a:t>
            </a:r>
          </a:p>
          <a:p>
            <a:pPr marL="914400" lvl="1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Register and sign in</a:t>
            </a:r>
          </a:p>
          <a:p>
            <a:pPr marL="914400" lvl="1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Save preferences or bookmarks (future scope)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hakra Petch" panose="020B0604020202020204" charset="-34"/>
                <a:cs typeface="Chakra Petch" panose="020B0604020202020204" charset="-34"/>
              </a:rPr>
              <a:t>Maintains secure access and session tracking</a:t>
            </a:r>
          </a:p>
        </p:txBody>
      </p:sp>
      <p:sp>
        <p:nvSpPr>
          <p:cNvPr id="2" name="Google Shape;164;p18">
            <a:extLst>
              <a:ext uri="{FF2B5EF4-FFF2-40B4-BE49-F238E27FC236}">
                <a16:creationId xmlns:a16="http://schemas.microsoft.com/office/drawing/2014/main" id="{3D61A692-B57F-A277-648A-67B9DC292692}"/>
              </a:ext>
            </a:extLst>
          </p:cNvPr>
          <p:cNvSpPr txBox="1"/>
          <p:nvPr/>
        </p:nvSpPr>
        <p:spPr>
          <a:xfrm>
            <a:off x="3572111" y="474745"/>
            <a:ext cx="10266714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FEATURES 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D9FE2B6-1A25-E7CF-7C54-4E4A7FE7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in/out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 around the solar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planets or asteroids to focus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intuitive exploration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8274C-F49B-3A5D-D513-39395D2D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917" y="2188799"/>
            <a:ext cx="6396444" cy="75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0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725</Words>
  <Application>Microsoft Office PowerPoint</Application>
  <PresentationFormat>Custom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Michroma</vt:lpstr>
      <vt:lpstr>Calibri</vt:lpstr>
      <vt:lpstr>Chakra Petch</vt:lpstr>
      <vt:lpstr>Tomorrow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Ayesha Mishree</cp:lastModifiedBy>
  <cp:revision>21</cp:revision>
  <dcterms:modified xsi:type="dcterms:W3CDTF">2025-06-03T18:21:08Z</dcterms:modified>
</cp:coreProperties>
</file>